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22.png" ContentType="image/png"/>
  <Override PartName="/ppt/media/image2.png" ContentType="image/png"/>
  <Override PartName="/ppt/media/image21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60000" y="4612320"/>
            <a:ext cx="936000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5920" y="461232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60000" y="461232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881720" y="1980000"/>
            <a:ext cx="6316560" cy="5040000"/>
          </a:xfrm>
          <a:prstGeom prst="rect">
            <a:avLst/>
          </a:prstGeom>
          <a:ln w="360000"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881720" y="1980000"/>
            <a:ext cx="6316560" cy="5040000"/>
          </a:xfrm>
          <a:prstGeom prst="rect">
            <a:avLst/>
          </a:prstGeom>
          <a:ln w="360000"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504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504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360000" y="301320"/>
            <a:ext cx="9360000" cy="444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60000" y="461232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504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504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5920" y="461232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60000" y="4612320"/>
            <a:ext cx="936000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360000" y="4612320"/>
            <a:ext cx="936000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155920" y="461232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60000" y="461232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1881720" y="1980000"/>
            <a:ext cx="6316560" cy="5040000"/>
          </a:xfrm>
          <a:prstGeom prst="rect">
            <a:avLst/>
          </a:prstGeom>
          <a:ln w="360000"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1881720" y="1980000"/>
            <a:ext cx="6316560" cy="5040000"/>
          </a:xfrm>
          <a:prstGeom prst="rect">
            <a:avLst/>
          </a:prstGeom>
          <a:ln w="36000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504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504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60000" y="301320"/>
            <a:ext cx="9360000" cy="444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60000" y="461232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504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504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5920" y="461232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5920" y="1980000"/>
            <a:ext cx="456732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60000" y="4612320"/>
            <a:ext cx="9360000" cy="240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CA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CA" sz="3200" spc="-1">
                <a:latin typeface="Arial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Arial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CA" sz="2400" spc="-1">
                <a:latin typeface="Arial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CA" sz="2000" spc="-1">
                <a:latin typeface="Arial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CA" sz="2000" spc="-1">
                <a:latin typeface="Arial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CA" sz="2000" spc="-1">
                <a:latin typeface="Arial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CA" sz="20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CA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CA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53E563A8-A1C1-4913-8E7C-FD986588C731}" type="slidenum">
              <a:rPr lang="en-CA" sz="1400" spc="-1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7200000"/>
            <a:ext cx="10080000" cy="36000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2"/>
          <p:cNvSpPr/>
          <p:nvPr/>
        </p:nvSpPr>
        <p:spPr>
          <a:xfrm>
            <a:off x="0" y="0"/>
            <a:ext cx="10080000" cy="162000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Click to edit the title text format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Second Outline Level</a:t>
            </a:r>
            <a:endParaRPr/>
          </a:p>
          <a:p>
            <a:pPr lvl="2" marL="1296000" indent="-288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400" spc="-1">
                <a:latin typeface="Source Sans Pro"/>
              </a:rPr>
              <a:t>Third Outline Level</a:t>
            </a:r>
            <a:endParaRPr/>
          </a:p>
          <a:p>
            <a:pPr lvl="3" marL="1728000" indent="-216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000" spc="-1">
                <a:latin typeface="Source Sans Pro"/>
              </a:rPr>
              <a:t>Fourth Outline Level</a:t>
            </a:r>
            <a:endParaRPr/>
          </a:p>
          <a:p>
            <a:pPr lvl="4" marL="2160000" indent="-216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000" spc="-1">
                <a:latin typeface="Source Sans Pro"/>
              </a:rPr>
              <a:t>Fifth Outline Level</a:t>
            </a:r>
            <a:endParaRPr/>
          </a:p>
          <a:p>
            <a:pPr lvl="5" marL="2592000" indent="-216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000" spc="-1">
                <a:latin typeface="Source Sans Pro"/>
              </a:rPr>
              <a:t>Sixth Outline Level</a:t>
            </a:r>
            <a:endParaRPr/>
          </a:p>
          <a:p>
            <a:pPr lvl="6" marL="3024000" indent="-216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000" spc="-1">
                <a:latin typeface="Source Sans Pro"/>
              </a:rPr>
              <a:t>Seventh Outline Level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dt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</p:spPr>
        <p:txBody>
          <a:bodyPr lIns="0" rIns="0" tIns="0" bIns="0"/>
          <a:p>
            <a:r>
              <a:rPr b="1" lang="en-US" sz="1800" spc="-1">
                <a:latin typeface="Source Sans Pro Black"/>
              </a:rPr>
              <a:t>&lt;date/time&gt;</a:t>
            </a:r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ftr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1" lang="en-CA" sz="1800" spc="-1">
                <a:latin typeface="Source Sans Pro Black"/>
              </a:rPr>
              <a:t>&lt;footer&gt;</a:t>
            </a:r>
            <a:endParaRPr/>
          </a:p>
        </p:txBody>
      </p:sp>
      <p:sp>
        <p:nvSpPr>
          <p:cNvPr id="45" name="CustomShape 7"/>
          <p:cNvSpPr/>
          <p:nvPr/>
        </p:nvSpPr>
        <p:spPr>
          <a:xfrm>
            <a:off x="9270000" y="6894000"/>
            <a:ext cx="540000" cy="540000"/>
          </a:xfrm>
          <a:prstGeom prst="ellipse">
            <a:avLst/>
          </a:prstGeom>
          <a:solidFill>
            <a:srgbClr val="1abc9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8"/>
          <p:cNvSpPr>
            <a:spLocks noGrp="1"/>
          </p:cNvSpPr>
          <p:nvPr>
            <p:ph type="sldNum"/>
          </p:nvPr>
        </p:nvSpPr>
        <p:spPr>
          <a:xfrm>
            <a:off x="9180000" y="6804000"/>
            <a:ext cx="720000" cy="72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fld id="{6BD1AC8D-4A4A-457B-A675-A8B01279A5D7}" type="slidenum">
              <a:rPr b="1" lang="en-CA" sz="1800" spc="-1">
                <a:latin typeface="Source Sans Pro Black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Arduino Workshop!</a:t>
            </a:r>
            <a:endParaRPr/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338400" y="216000"/>
            <a:ext cx="8589600" cy="7559640"/>
          </a:xfrm>
          <a:prstGeom prst="rect">
            <a:avLst/>
          </a:prstGeom>
          <a:ln w="360000">
            <a:noFill/>
          </a:ln>
        </p:spPr>
      </p:pic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8064000" y="6381000"/>
            <a:ext cx="1097640" cy="747000"/>
          </a:xfrm>
          <a:prstGeom prst="rect">
            <a:avLst/>
          </a:prstGeom>
          <a:ln w="360000">
            <a:noFill/>
          </a:ln>
        </p:spPr>
      </p:pic>
      <p:sp>
        <p:nvSpPr>
          <p:cNvPr id="84" name="TextShape 2"/>
          <p:cNvSpPr txBox="1"/>
          <p:nvPr/>
        </p:nvSpPr>
        <p:spPr>
          <a:xfrm>
            <a:off x="72000" y="6768000"/>
            <a:ext cx="4536000" cy="572040"/>
          </a:xfrm>
          <a:prstGeom prst="rect">
            <a:avLst/>
          </a:prstGeom>
          <a:noFill/>
          <a:ln w="36000">
            <a:noFill/>
          </a:ln>
        </p:spPr>
        <p:txBody>
          <a:bodyPr lIns="90000" rIns="90000" tIns="45000" bIns="45000"/>
          <a:p>
            <a:r>
              <a:rPr b="1" lang="en-CA" sz="1500" spc="-1">
                <a:latin typeface="Source Sans Pro"/>
              </a:rPr>
              <a:t>Presented by Melissa, WiCS and our lovely mentors!</a:t>
            </a:r>
            <a:endParaRPr/>
          </a:p>
        </p:txBody>
      </p:sp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6120000" y="6827400"/>
            <a:ext cx="1728000" cy="300600"/>
          </a:xfrm>
          <a:prstGeom prst="rect">
            <a:avLst/>
          </a:prstGeom>
          <a:ln w="36000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Arduino IDE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Before we can start programming: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Select the type of Arduino board we will be using: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Tools &gt;&gt; Board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Select “Arduino Uno”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Select the Serial Port the microcontroller is connected to: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Tools &gt;&gt; Serial Port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Select the serial port the Arduino is connected to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(if you don't know which, test and check)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Programming with Arduino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Mostly C-based structure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Comments: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// single line comments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/* multi-line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comments */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Variables: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Boolean: boolean variableName;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Integer: int variableName;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Character: char variableName;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String: char stringName[];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 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Programming with Arduino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void setup() {}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Method is run once, at the beginning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Used to (as the name imply) initialize things and set up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Initialize pins:</a:t>
            </a:r>
            <a:endParaRPr/>
          </a:p>
          <a:p>
            <a:pPr lvl="2" marL="1296000" indent="-288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400" spc="-1">
                <a:latin typeface="Source Sans Pro"/>
              </a:rPr>
              <a:t>pinMode(pin#, TYPE)</a:t>
            </a:r>
            <a:endParaRPr/>
          </a:p>
          <a:p>
            <a:pPr lvl="2" marL="1296000" indent="-288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400" spc="-1">
                <a:latin typeface="Source Sans Pro"/>
              </a:rPr>
              <a:t>TYPE = INPUT or OUTPUT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Initialize serial communication:</a:t>
            </a:r>
            <a:endParaRPr/>
          </a:p>
          <a:p>
            <a:pPr lvl="2" marL="1296000" indent="-288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400" spc="-1">
                <a:latin typeface="Source Sans Pro"/>
              </a:rPr>
              <a:t>Serial.begin(baud_rate);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Programming with Arduino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void loop() {}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After setup() is run, loop() is run continuously until the program is terminated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Analogous to while(true) {}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Prototyping Circuits - Breadboards</a:t>
            </a:r>
            <a:endParaRPr/>
          </a:p>
        </p:txBody>
      </p:sp>
      <p:pic>
        <p:nvPicPr>
          <p:cNvPr id="134" name="Shape 359" descr=""/>
          <p:cNvPicPr/>
          <p:nvPr/>
        </p:nvPicPr>
        <p:blipFill>
          <a:blip r:embed="rId1"/>
          <a:stretch/>
        </p:blipFill>
        <p:spPr>
          <a:xfrm>
            <a:off x="72000" y="1728000"/>
            <a:ext cx="5801760" cy="2868480"/>
          </a:xfrm>
          <a:prstGeom prst="rect">
            <a:avLst/>
          </a:prstGeom>
          <a:ln>
            <a:noFill/>
          </a:ln>
        </p:spPr>
      </p:pic>
      <p:pic>
        <p:nvPicPr>
          <p:cNvPr id="135" name="Shape 360" descr=""/>
          <p:cNvPicPr/>
          <p:nvPr/>
        </p:nvPicPr>
        <p:blipFill>
          <a:blip r:embed="rId2"/>
          <a:stretch/>
        </p:blipFill>
        <p:spPr>
          <a:xfrm>
            <a:off x="5976000" y="1728000"/>
            <a:ext cx="3609720" cy="4943160"/>
          </a:xfrm>
          <a:prstGeom prst="rect">
            <a:avLst/>
          </a:prstGeom>
          <a:ln>
            <a:noFill/>
          </a:ln>
        </p:spPr>
      </p:pic>
      <p:sp>
        <p:nvSpPr>
          <p:cNvPr id="136" name="CustomShape 2"/>
          <p:cNvSpPr/>
          <p:nvPr/>
        </p:nvSpPr>
        <p:spPr>
          <a:xfrm flipH="1" rot="10800000">
            <a:off x="6190200" y="5358240"/>
            <a:ext cx="531000" cy="31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a624d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3"/>
          <p:cNvSpPr/>
          <p:nvPr/>
        </p:nvSpPr>
        <p:spPr>
          <a:xfrm flipH="1" rot="10800000">
            <a:off x="6647760" y="6264000"/>
            <a:ext cx="1823760" cy="63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3988fe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TextShape 4"/>
          <p:cNvSpPr txBox="1"/>
          <p:nvPr/>
        </p:nvSpPr>
        <p:spPr>
          <a:xfrm>
            <a:off x="4104000" y="5112000"/>
            <a:ext cx="1656000" cy="667080"/>
          </a:xfrm>
          <a:prstGeom prst="rect">
            <a:avLst/>
          </a:prstGeom>
          <a:noFill/>
          <a:ln w="36000">
            <a:noFill/>
          </a:ln>
        </p:spPr>
        <p:txBody>
          <a:bodyPr lIns="90000" rIns="90000" tIns="45000" bIns="45000"/>
          <a:p>
            <a:r>
              <a:rPr b="1" lang="en-CA" sz="1800" spc="-1">
                <a:latin typeface="Source Sans Pro"/>
              </a:rPr>
              <a:t>Power supply</a:t>
            </a:r>
            <a:endParaRPr/>
          </a:p>
        </p:txBody>
      </p:sp>
      <p:sp>
        <p:nvSpPr>
          <p:cNvPr id="139" name="TextShape 5"/>
          <p:cNvSpPr txBox="1"/>
          <p:nvPr/>
        </p:nvSpPr>
        <p:spPr>
          <a:xfrm>
            <a:off x="3888000" y="6048000"/>
            <a:ext cx="1512000" cy="667080"/>
          </a:xfrm>
          <a:prstGeom prst="rect">
            <a:avLst/>
          </a:prstGeom>
          <a:noFill/>
          <a:ln w="36000">
            <a:noFill/>
          </a:ln>
        </p:spPr>
        <p:txBody>
          <a:bodyPr lIns="90000" rIns="90000" tIns="45000" bIns="45000"/>
          <a:p>
            <a:r>
              <a:rPr b="1" lang="en-CA" sz="1800" spc="-1">
                <a:latin typeface="Source Sans Pro"/>
              </a:rPr>
              <a:t>Ground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Lunch!</a:t>
            </a:r>
            <a:endParaRPr/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2088000" y="1728000"/>
            <a:ext cx="6048000" cy="5397840"/>
          </a:xfrm>
          <a:prstGeom prst="rect">
            <a:avLst/>
          </a:prstGeom>
          <a:ln w="360000"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Arduino</a:t>
            </a:r>
            <a:endParaRPr/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2016000" y="2202480"/>
            <a:ext cx="5762160" cy="4133520"/>
          </a:xfrm>
          <a:prstGeom prst="rect">
            <a:avLst/>
          </a:prstGeom>
          <a:ln w="360000"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1: Blinking the “L” LED</a:t>
            </a:r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Built-in Arduino LED is located at pin 13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LEDs are always initialized as output pins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 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Step 1: Initialize the LED pin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Step 2: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Turn on the LED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Wait for 1 second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Turn off the LED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Wait for 1 second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Repeat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1: Blinking the “L” LED</a:t>
            </a:r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digitalWrite(pin#, state)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pin#: integer, corresponding to one of the GPIO pins on the board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state: HIGH (on) or LOW (off)</a:t>
            </a:r>
            <a:endParaRPr/>
          </a:p>
          <a:p>
            <a:pPr lvl="2" marL="1296000" indent="-288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400" spc="-1">
                <a:latin typeface="Source Sans Pro"/>
              </a:rPr>
              <a:t>The voltage level you are setting for the pin specified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delay(time)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time: time in milliseconds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1: Blinking the “L” LED</a:t>
            </a:r>
            <a:endParaRPr/>
          </a:p>
        </p:txBody>
      </p:sp>
      <p:sp>
        <p:nvSpPr>
          <p:cNvPr id="149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To check that your code runs, press the “verify/compile” button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 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To get your code to actually run on the board, press the “upload” button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Workshop Structure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Electricity and Circuits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Microcontrollers and Embedded Programming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Arduino!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Lunch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Projects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2: Blinking the Red LED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Now we're going to add external hardware!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LEDs: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Long leg = + terminal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Short leg = - terminal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b="1" lang="en-CA" sz="2800" spc="-1">
                <a:latin typeface="Source Sans Pro"/>
              </a:rPr>
              <a:t>MUST</a:t>
            </a:r>
            <a:r>
              <a:rPr lang="en-CA" sz="2800" spc="-1">
                <a:latin typeface="Source Sans Pro"/>
              </a:rPr>
              <a:t> be used with a resistor to limit the current running through them!</a:t>
            </a:r>
            <a:endParaRPr/>
          </a:p>
        </p:txBody>
      </p:sp>
      <p:pic>
        <p:nvPicPr>
          <p:cNvPr id="152" name="Shape 406" descr=""/>
          <p:cNvPicPr/>
          <p:nvPr/>
        </p:nvPicPr>
        <p:blipFill>
          <a:blip r:embed="rId1"/>
          <a:stretch/>
        </p:blipFill>
        <p:spPr>
          <a:xfrm>
            <a:off x="4896000" y="2520000"/>
            <a:ext cx="4161960" cy="1752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2: Blinking the Red LED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Resistor (</a:t>
            </a:r>
            <a:r>
              <a:rPr b="1" lang="en-CA" sz="2800" spc="-1">
                <a:latin typeface="Source Sans Pro Semibold"/>
                <a:ea typeface="Source Sans Pro Semibold"/>
              </a:rPr>
              <a:t>Ω</a:t>
            </a:r>
            <a:r>
              <a:rPr b="1" lang="en-CA" sz="2800" spc="-1">
                <a:latin typeface="Source Sans Pro Semibold"/>
                <a:ea typeface="Source Sans Pro Semibold"/>
              </a:rPr>
              <a:t>)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 Semibold"/>
                <a:ea typeface="Source Sans Pro Semibold"/>
              </a:rPr>
              <a:t>No polarity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 Semibold"/>
                <a:ea typeface="Source Sans Pro Semibold"/>
              </a:rPr>
              <a:t>(can be connected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 Semibold"/>
                <a:ea typeface="Source Sans Pro Semibold"/>
              </a:rPr>
              <a:t>any way)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 Semibold"/>
                <a:ea typeface="Source Sans Pro Semibold"/>
              </a:rPr>
              <a:t>Value determined by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 Semibold"/>
                <a:ea typeface="Source Sans Pro Semibold"/>
              </a:rPr>
              <a:t>colour code (see right)</a:t>
            </a:r>
            <a:endParaRPr/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5184000" y="1668960"/>
            <a:ext cx="4762080" cy="4019040"/>
          </a:xfrm>
          <a:prstGeom prst="rect">
            <a:avLst/>
          </a:prstGeom>
          <a:ln w="360000"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2: Blinking the Red LED</a:t>
            </a:r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Required components: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Red LED, two wires, 150</a:t>
            </a:r>
            <a:r>
              <a:rPr lang="en-CA" sz="2800" spc="-1">
                <a:latin typeface="Source Sans Pro"/>
                <a:ea typeface="Source Sans Pro"/>
              </a:rPr>
              <a:t>Ω</a:t>
            </a:r>
            <a:r>
              <a:rPr lang="en-CA" sz="2800" spc="-1">
                <a:latin typeface="Source Sans Pro"/>
                <a:ea typeface="Source Sans Pro"/>
              </a:rPr>
              <a:t> and 1.5k</a:t>
            </a:r>
            <a:r>
              <a:rPr lang="en-CA" sz="2800" spc="-1">
                <a:latin typeface="Source Sans Pro"/>
                <a:ea typeface="Source Sans Pro"/>
              </a:rPr>
              <a:t>Ω resistors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800" spc="-1">
                <a:latin typeface="Source Sans Pro Semibold"/>
              </a:rPr>
              <a:t>Set up with the 150</a:t>
            </a:r>
            <a:r>
              <a:rPr lang="en-CA" sz="2800" spc="-1">
                <a:latin typeface="Source Sans Pro"/>
                <a:ea typeface="Source Sans Pro"/>
              </a:rPr>
              <a:t>Ω</a:t>
            </a:r>
            <a:r>
              <a:rPr lang="en-CA" sz="2800" spc="-1">
                <a:latin typeface="Source Sans Pro Semibold"/>
              </a:rPr>
              <a:t> resistor, then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800" spc="-1">
                <a:latin typeface="Source Sans Pro Semibold"/>
              </a:rPr>
              <a:t> </a:t>
            </a:r>
            <a:r>
              <a:rPr lang="en-CA" sz="2800" spc="-1">
                <a:latin typeface="Source Sans Pro Semibold"/>
              </a:rPr>
              <a:t>1.5k</a:t>
            </a:r>
            <a:r>
              <a:rPr lang="en-CA" sz="2800" spc="-1">
                <a:latin typeface="Source Sans Pro"/>
                <a:ea typeface="Source Sans Pro"/>
              </a:rPr>
              <a:t>Ω</a:t>
            </a:r>
            <a:r>
              <a:rPr lang="en-CA" sz="2800" spc="-1">
                <a:latin typeface="Source Sans Pro Semibold"/>
              </a:rPr>
              <a:t> resistor. What's the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800" spc="-1">
                <a:latin typeface="Source Sans Pro Semibold"/>
              </a:rPr>
              <a:t>difference?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800" spc="-1">
                <a:latin typeface="Source Sans Pro Semibold"/>
              </a:rPr>
              <a:t>What happens if you put the resistor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800" spc="-1">
                <a:latin typeface="Source Sans Pro Semibold"/>
              </a:rPr>
              <a:t>on the other side of the LED?</a:t>
            </a:r>
            <a:endParaRPr/>
          </a:p>
        </p:txBody>
      </p:sp>
      <p:pic>
        <p:nvPicPr>
          <p:cNvPr id="158" name="Shape 429" descr=""/>
          <p:cNvPicPr/>
          <p:nvPr/>
        </p:nvPicPr>
        <p:blipFill>
          <a:blip r:embed="rId1"/>
          <a:stretch/>
        </p:blipFill>
        <p:spPr>
          <a:xfrm>
            <a:off x="6336000" y="3096000"/>
            <a:ext cx="3409560" cy="3381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2: Blinking the Red LED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Switch the connector from 5V pin to pin 7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Step 1: Initialize the LED pin (for pin 7)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Step 2: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Turn on the LED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Wait for 1 second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Turn off the LED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Wait for 1 second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Repeat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3: Digital Inputs</a:t>
            </a:r>
            <a:endParaRPr/>
          </a:p>
        </p:txBody>
      </p:sp>
      <p:sp>
        <p:nvSpPr>
          <p:cNvPr id="162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Components: red LED, 4 wires, 150 </a:t>
            </a:r>
            <a:r>
              <a:rPr b="1" lang="en-CA" sz="2800" spc="-1">
                <a:latin typeface="Source Sans Pro Semibold"/>
                <a:ea typeface="Source Sans Pro Semibold"/>
              </a:rPr>
              <a:t>Ω</a:t>
            </a:r>
            <a:r>
              <a:rPr b="1" lang="en-CA" sz="2800" spc="-1">
                <a:latin typeface="Source Sans Pro Semibold"/>
              </a:rPr>
              <a:t> and slide switch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Hardware set-up: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Connect left leg of switch to GND, middle leg to pin 2, right leg to 5V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Connect the red LED and resistor in series (LED connected to pin 3)</a:t>
            </a:r>
            <a:endParaRPr/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4320720" y="4788360"/>
            <a:ext cx="4463280" cy="2231640"/>
          </a:xfrm>
          <a:prstGeom prst="rect">
            <a:avLst/>
          </a:prstGeom>
          <a:ln w="360000"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3: Digital Inputs</a:t>
            </a:r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Software setup: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Initialize LED pin as an output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Initialize switch pin as an input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 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3: Digital Inputs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To read the switch state: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state = digitalRead(pin#)</a:t>
            </a:r>
            <a:endParaRPr/>
          </a:p>
          <a:p>
            <a:pPr lvl="2" marL="1296000" indent="-288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400" spc="-1">
                <a:latin typeface="Source Sans Pro"/>
              </a:rPr>
              <a:t>State will either be HIGH or LOW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Set the LED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digitalWrite(LEDpin#, state)</a:t>
            </a:r>
            <a:endParaRPr/>
          </a:p>
          <a:p>
            <a:pPr lvl="2" marL="1296000" indent="-288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400" spc="-1">
                <a:latin typeface="Source Sans Pro"/>
              </a:rPr>
              <a:t>Will set itself HIGH or LOW, depending on the status of the switch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4: Photocell – Light Sensor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Components: LDR, 3 1.5k</a:t>
            </a:r>
            <a:r>
              <a:rPr b="1" lang="en-CA" sz="2800" spc="-1">
                <a:latin typeface="Source Sans Pro Semibold"/>
                <a:ea typeface="Source Sans Pro Semibold"/>
              </a:rPr>
              <a:t>Ω, 100Ω, green LED, 7 wires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  <a:ea typeface="Source Sans Pro Semibold"/>
              </a:rPr>
              <a:t> 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  <a:ea typeface="Source Sans Pro Semibold"/>
              </a:rPr>
              <a:t>What is a LDR?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 Semibold"/>
                <a:ea typeface="Source Sans Pro Semibold"/>
              </a:rPr>
              <a:t>Light Dependent Resistor (LDR or photocell)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 Semibold"/>
                <a:ea typeface="Source Sans Pro Semibold"/>
              </a:rPr>
              <a:t>Initially it has a very high resistance, but as light hits the surface, the resistance drops allowing more current to go through</a:t>
            </a:r>
            <a:endParaRPr/>
          </a:p>
        </p:txBody>
      </p:sp>
      <p:pic>
        <p:nvPicPr>
          <p:cNvPr id="170" name="Shape 508" descr=""/>
          <p:cNvPicPr/>
          <p:nvPr/>
        </p:nvPicPr>
        <p:blipFill>
          <a:blip r:embed="rId1"/>
          <a:stretch/>
        </p:blipFill>
        <p:spPr>
          <a:xfrm>
            <a:off x="7054920" y="2520000"/>
            <a:ext cx="2109960" cy="115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4: Photocell – Light Sensor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Hardware setup: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 </a:t>
            </a:r>
            <a:endParaRPr/>
          </a:p>
        </p:txBody>
      </p:sp>
      <p:pic>
        <p:nvPicPr>
          <p:cNvPr id="173" name="Shape 519" descr=""/>
          <p:cNvPicPr/>
          <p:nvPr/>
        </p:nvPicPr>
        <p:blipFill>
          <a:blip r:embed="rId1"/>
          <a:stretch/>
        </p:blipFill>
        <p:spPr>
          <a:xfrm>
            <a:off x="504000" y="2520000"/>
            <a:ext cx="4247640" cy="4428720"/>
          </a:xfrm>
          <a:prstGeom prst="rect">
            <a:avLst/>
          </a:prstGeom>
          <a:ln>
            <a:noFill/>
          </a:ln>
        </p:spPr>
      </p:pic>
      <p:sp>
        <p:nvSpPr>
          <p:cNvPr id="174" name="TextShape 3"/>
          <p:cNvSpPr txBox="1"/>
          <p:nvPr/>
        </p:nvSpPr>
        <p:spPr>
          <a:xfrm>
            <a:off x="5184000" y="2232000"/>
            <a:ext cx="3096000" cy="1053720"/>
          </a:xfrm>
          <a:prstGeom prst="rect">
            <a:avLst/>
          </a:prstGeom>
          <a:noFill/>
          <a:ln w="36000">
            <a:noFill/>
          </a:ln>
        </p:spPr>
        <p:txBody>
          <a:bodyPr lIns="90000" rIns="90000" tIns="45000" bIns="45000"/>
          <a:p>
            <a:r>
              <a:rPr lang="en-CA" sz="1500" spc="-1">
                <a:latin typeface="Source Sans Pro"/>
              </a:rPr>
              <a:t>Red = 5V</a:t>
            </a:r>
            <a:endParaRPr/>
          </a:p>
          <a:p>
            <a:r>
              <a:rPr lang="en-CA" sz="1500" spc="-1">
                <a:latin typeface="Source Sans Pro"/>
              </a:rPr>
              <a:t>Orange = Pin 6</a:t>
            </a:r>
            <a:endParaRPr/>
          </a:p>
          <a:p>
            <a:r>
              <a:rPr lang="en-CA" sz="1500" spc="-1">
                <a:latin typeface="Source Sans Pro"/>
              </a:rPr>
              <a:t>Yellow = A0 //analog pin 0</a:t>
            </a:r>
            <a:endParaRPr/>
          </a:p>
          <a:p>
            <a:r>
              <a:rPr lang="en-CA" sz="1500" spc="-1">
                <a:latin typeface="Source Sans Pro"/>
              </a:rPr>
              <a:t>Black = Ground (GND)</a:t>
            </a:r>
            <a:endParaRPr/>
          </a:p>
        </p:txBody>
      </p:sp>
      <p:pic>
        <p:nvPicPr>
          <p:cNvPr id="175" name="Shape 524" descr=""/>
          <p:cNvPicPr/>
          <p:nvPr/>
        </p:nvPicPr>
        <p:blipFill>
          <a:blip r:embed="rId2"/>
          <a:stretch/>
        </p:blipFill>
        <p:spPr>
          <a:xfrm>
            <a:off x="4968000" y="3888000"/>
            <a:ext cx="2418840" cy="2247480"/>
          </a:xfrm>
          <a:prstGeom prst="rect">
            <a:avLst/>
          </a:prstGeom>
          <a:ln>
            <a:noFill/>
          </a:ln>
        </p:spPr>
      </p:pic>
      <p:sp>
        <p:nvSpPr>
          <p:cNvPr id="176" name="TextShape 4"/>
          <p:cNvSpPr txBox="1"/>
          <p:nvPr/>
        </p:nvSpPr>
        <p:spPr>
          <a:xfrm>
            <a:off x="7632000" y="4176000"/>
            <a:ext cx="1944000" cy="1243800"/>
          </a:xfrm>
          <a:prstGeom prst="rect">
            <a:avLst/>
          </a:prstGeom>
          <a:noFill/>
          <a:ln w="36000">
            <a:noFill/>
          </a:ln>
        </p:spPr>
        <p:txBody>
          <a:bodyPr lIns="90000" rIns="90000" tIns="45000" bIns="45000"/>
          <a:p>
            <a:r>
              <a:rPr b="1" lang="en-CA" sz="1800" spc="-1">
                <a:latin typeface="Source Sans Pro"/>
              </a:rPr>
              <a:t>R1 = 4.5k</a:t>
            </a:r>
            <a:r>
              <a:rPr b="1" lang="en-CA" sz="1800" spc="-1">
                <a:latin typeface="Source Sans Pro"/>
                <a:ea typeface="Source Sans Pro"/>
              </a:rPr>
              <a:t>Ω</a:t>
            </a:r>
            <a:endParaRPr/>
          </a:p>
          <a:p>
            <a:r>
              <a:rPr b="1" lang="en-CA" sz="1800" spc="-1">
                <a:latin typeface="Source Sans Pro"/>
                <a:ea typeface="Source Sans Pro"/>
              </a:rPr>
              <a:t>R2 = LDR</a:t>
            </a:r>
            <a:endParaRPr/>
          </a:p>
          <a:p>
            <a:r>
              <a:rPr b="1" lang="en-CA" sz="1800" spc="-1">
                <a:latin typeface="Source Sans Pro"/>
                <a:ea typeface="Source Sans Pro"/>
              </a:rPr>
              <a:t>Vin = ?</a:t>
            </a:r>
            <a:endParaRPr/>
          </a:p>
          <a:p>
            <a:r>
              <a:rPr b="1" lang="en-CA" sz="1800" spc="-1">
                <a:latin typeface="Source Sans Pro"/>
                <a:ea typeface="Source Sans Pro"/>
              </a:rPr>
              <a:t>Vout = ?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4: Photocell – Light Sensor</a:t>
            </a:r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Step 1: Setup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Initialize the LED pin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Step 2: Loop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Read the analog value from photocell</a:t>
            </a:r>
            <a:endParaRPr/>
          </a:p>
          <a:p>
            <a:pPr lvl="2" marL="1296000" indent="-288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400" spc="-1">
                <a:latin typeface="Source Sans Pro"/>
              </a:rPr>
              <a:t>analogRead(pin#)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Turn LED on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Wait for time indicated by analogRead(pin#)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Turn off LED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Wait for time indicated by analogRead(pin#)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Basic Circuits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Voltage: potential difference / electromotive force. 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Measured in Volts (V)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Current: rate of the flow of charges. 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Measured in Amps (A)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Resistance: impedes the flow of charges. 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Measured in Ohms (</a:t>
            </a:r>
            <a:r>
              <a:rPr lang="en-CA" sz="2800" spc="-1">
                <a:latin typeface="Source Sans Pro Semibold"/>
                <a:ea typeface="Source Sans Pro Semibold"/>
              </a:rPr>
              <a:t>Ω</a:t>
            </a:r>
            <a:r>
              <a:rPr lang="en-CA" sz="2800" spc="-1">
                <a:latin typeface="Source Sans Pro Semibold"/>
                <a:ea typeface="Source Sans Pro Semibold"/>
              </a:rPr>
              <a:t>)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Ohm's Law: V = IR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You'll be using this to calculate things needed for projects!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4: Photocell – Serial Communication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Lets you send text from the Arduino to your computer (useful for debugging!) 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The Arduino must be connected to the computer by USB for this to work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Let's try it out: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In setup:</a:t>
            </a:r>
            <a:endParaRPr/>
          </a:p>
          <a:p>
            <a:pPr lvl="2" marL="1296000" indent="-288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400" spc="-1">
                <a:latin typeface="Source Sans Pro"/>
              </a:rPr>
              <a:t>Serial.begin(9600);</a:t>
            </a:r>
            <a:endParaRPr/>
          </a:p>
          <a:p>
            <a:pPr lvl="2" marL="1296000" indent="-288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400" spc="-1">
                <a:latin typeface="Source Sans Pro"/>
              </a:rPr>
              <a:t>while(!Serial) {}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In loop:</a:t>
            </a:r>
            <a:endParaRPr/>
          </a:p>
          <a:p>
            <a:pPr lvl="2" marL="1296000" indent="-288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400" spc="-1">
                <a:latin typeface="Source Sans Pro"/>
              </a:rPr>
              <a:t>Serial.println(photocell)</a:t>
            </a:r>
            <a:endParaRPr/>
          </a:p>
          <a:p>
            <a:pPr lvl="3" marL="1728000" indent="-216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000" spc="-1">
                <a:latin typeface="Source Sans Pro"/>
              </a:rPr>
              <a:t>photocell is the value given to you by analogRead</a:t>
            </a:r>
            <a:endParaRPr/>
          </a:p>
          <a:p>
            <a:pPr lvl="2" marL="1296000" indent="-288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lang="en-CA" sz="2400" spc="-1">
                <a:latin typeface="Source Sans Pro"/>
              </a:rPr>
              <a:t>Make sure that Serial.available() == true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After uploading the program, click on the serial monitor button to read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5: Traffic Light</a:t>
            </a:r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Specs: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Turn on red light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Wait 5 seconds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Turn on yellow light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Wait 3 seconds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Turn on green light, turn off red and yellow light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Wait 5 seconds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Turn on yellow light, and turn off green light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Wait 3 seconds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Turn off yellow light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6: Interactive Traffic Light</a:t>
            </a:r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Specs: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Same as Project 5 (Traffic Light), but two sets of lights – one for cars, one for pedestrians (pedestrians only have green and red, flashing green is used for yellow) 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The car lights stay green (and the pedestrian lights red) unless a pedestrian is present (indicated by switch toggled on), in which case you alternate between the car lights and the pedestrian lights being green </a:t>
            </a:r>
            <a:endParaRPr/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Project 6: Interactive Traffic Light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Initially: carGreen on, pedRed off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If button is pressed, change lights after 5 seconds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carGreen off, carYellow on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Wait 3 seconds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carYellow off, carRed on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Wait 1 second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pedRed off, pedGreen on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Wait for 5 seconds or more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Flash pedGreen 10 times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pedGreen off, pedRed on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Wait 1 second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carYellow on, carRed off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Wait 1 second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carGreen on, carYellow off</a:t>
            </a:r>
            <a:endParaRPr/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Hardware Purchasing Resources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Newark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Digikey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Adafruit *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Sparkfun *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 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* beginner friendly, has tutorials on their website!</a:t>
            </a:r>
            <a:endParaRPr/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Arduino Function Reference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digitalWrite(pin#, STATE)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digitalRead(pin#)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Returns STATE (HIGH or LOW)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analogRead(pin#)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Returns integer between 0 and 1023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delay(time)</a:t>
            </a:r>
            <a:endParaRPr/>
          </a:p>
          <a:p>
            <a:pPr lvl="1" marL="864000" indent="-324000">
              <a:buClr>
                <a:srgbClr val="2c3e50"/>
              </a:buClr>
              <a:buSzPct val="75000"/>
              <a:buFont typeface="StarSymbol"/>
              <a:buChar char=""/>
            </a:pPr>
            <a:r>
              <a:rPr lang="en-CA" sz="2800" spc="-1">
                <a:latin typeface="Source Sans Pro"/>
              </a:rPr>
              <a:t>Time is in milliseconds</a:t>
            </a:r>
            <a:endParaRPr/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Basic Circuits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Closed and open circuits</a:t>
            </a:r>
            <a:endParaRPr/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2054880" y="2808000"/>
            <a:ext cx="5289120" cy="3578400"/>
          </a:xfrm>
          <a:prstGeom prst="rect">
            <a:avLst/>
          </a:prstGeom>
          <a:ln w="360000"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5040000" y="5616000"/>
            <a:ext cx="1008000" cy="1008000"/>
          </a:xfrm>
          <a:prstGeom prst="rect">
            <a:avLst/>
          </a:prstGeom>
          <a:solidFill>
            <a:srgbClr val="ffffff"/>
          </a:solidFill>
          <a:ln w="360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4"/>
          <p:cNvSpPr/>
          <p:nvPr/>
        </p:nvSpPr>
        <p:spPr>
          <a:xfrm>
            <a:off x="5328000" y="5184000"/>
            <a:ext cx="2160000" cy="1224000"/>
          </a:xfrm>
          <a:prstGeom prst="rect">
            <a:avLst/>
          </a:prstGeom>
          <a:solidFill>
            <a:srgbClr val="ffffff"/>
          </a:solidFill>
          <a:ln w="360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Basic Circuits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Series vs parallel circuits</a:t>
            </a:r>
            <a:endParaRPr/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2520000" y="2520000"/>
            <a:ext cx="4464000" cy="4303440"/>
          </a:xfrm>
          <a:prstGeom prst="rect">
            <a:avLst/>
          </a:prstGeom>
          <a:ln w="36000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Microcontrollers and Embedded Programming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Embedded programming: Programming a mini computer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Sensors: Devices that detect or measure things from the outside world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Actuators: Device that “moves” in the real world by sending commands to it from a computer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Microcontroller: Mini computer on a chip containing a processor core, memory and programmable I/O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Digital vs Analog: discrete vs continuous signal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Why Arduino?</a:t>
            </a:r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Do not need to worry about analog sampling – Arduino does it for you!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 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Simple and clean programming language – based on C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 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Open-source!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 </a:t>
            </a:r>
            <a:endParaRPr/>
          </a:p>
          <a:p>
            <a:pPr marL="432000" indent="-324000">
              <a:buClr>
                <a:srgbClr val="2c3e50"/>
              </a:buClr>
              <a:buSzPct val="45000"/>
              <a:buFont typeface="StarSymbol"/>
              <a:buChar char=""/>
            </a:pPr>
            <a:r>
              <a:rPr b="1" lang="en-CA" sz="2800" spc="-1">
                <a:latin typeface="Source Sans Pro Semibold"/>
              </a:rPr>
              <a:t>Cross platform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Arduino IDE</a:t>
            </a:r>
            <a:endParaRPr/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2160000" y="1656000"/>
            <a:ext cx="5688000" cy="5371200"/>
          </a:xfrm>
          <a:prstGeom prst="rect">
            <a:avLst/>
          </a:prstGeom>
          <a:ln w="360000"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2160000" y="2016000"/>
            <a:ext cx="1080000" cy="288000"/>
          </a:xfrm>
          <a:prstGeom prst="rect">
            <a:avLst/>
          </a:prstGeom>
          <a:noFill/>
          <a:ln w="36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3"/>
          <p:cNvSpPr/>
          <p:nvPr/>
        </p:nvSpPr>
        <p:spPr>
          <a:xfrm>
            <a:off x="7488000" y="2232000"/>
            <a:ext cx="288000" cy="288000"/>
          </a:xfrm>
          <a:prstGeom prst="rect">
            <a:avLst/>
          </a:prstGeom>
          <a:noFill/>
          <a:ln w="36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4"/>
          <p:cNvSpPr/>
          <p:nvPr/>
        </p:nvSpPr>
        <p:spPr>
          <a:xfrm>
            <a:off x="2016000" y="6048000"/>
            <a:ext cx="6048000" cy="1008000"/>
          </a:xfrm>
          <a:prstGeom prst="rect">
            <a:avLst/>
          </a:prstGeom>
          <a:noFill/>
          <a:ln w="36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Line 5"/>
          <p:cNvSpPr/>
          <p:nvPr/>
        </p:nvSpPr>
        <p:spPr>
          <a:xfrm flipH="1">
            <a:off x="1656000" y="2160000"/>
            <a:ext cx="504000" cy="0"/>
          </a:xfrm>
          <a:prstGeom prst="line">
            <a:avLst/>
          </a:prstGeom>
          <a:ln w="36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Line 6"/>
          <p:cNvSpPr/>
          <p:nvPr/>
        </p:nvSpPr>
        <p:spPr>
          <a:xfrm>
            <a:off x="7776000" y="2376000"/>
            <a:ext cx="720000" cy="0"/>
          </a:xfrm>
          <a:prstGeom prst="line">
            <a:avLst/>
          </a:prstGeom>
          <a:ln w="36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Line 7"/>
          <p:cNvSpPr/>
          <p:nvPr/>
        </p:nvSpPr>
        <p:spPr>
          <a:xfrm>
            <a:off x="8064000" y="6264000"/>
            <a:ext cx="576000" cy="0"/>
          </a:xfrm>
          <a:prstGeom prst="line">
            <a:avLst/>
          </a:prstGeom>
          <a:ln w="36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TextShape 8"/>
          <p:cNvSpPr txBox="1"/>
          <p:nvPr/>
        </p:nvSpPr>
        <p:spPr>
          <a:xfrm>
            <a:off x="720000" y="1944000"/>
            <a:ext cx="1224000" cy="378720"/>
          </a:xfrm>
          <a:prstGeom prst="rect">
            <a:avLst/>
          </a:prstGeom>
          <a:noFill/>
          <a:ln w="36000">
            <a:noFill/>
          </a:ln>
        </p:spPr>
        <p:txBody>
          <a:bodyPr lIns="90000" rIns="90000" tIns="45000" bIns="45000"/>
          <a:p>
            <a:r>
              <a:rPr b="1" lang="en-CA" sz="1800" spc="-1">
                <a:latin typeface="Source Sans Pro"/>
              </a:rPr>
              <a:t>Toolbar</a:t>
            </a:r>
            <a:endParaRPr/>
          </a:p>
        </p:txBody>
      </p:sp>
      <p:sp>
        <p:nvSpPr>
          <p:cNvPr id="111" name="TextShape 9"/>
          <p:cNvSpPr txBox="1"/>
          <p:nvPr/>
        </p:nvSpPr>
        <p:spPr>
          <a:xfrm>
            <a:off x="8496000" y="2160000"/>
            <a:ext cx="1512000" cy="955440"/>
          </a:xfrm>
          <a:prstGeom prst="rect">
            <a:avLst/>
          </a:prstGeom>
          <a:noFill/>
          <a:ln w="36000">
            <a:noFill/>
          </a:ln>
        </p:spPr>
        <p:txBody>
          <a:bodyPr lIns="90000" rIns="90000" tIns="45000" bIns="45000"/>
          <a:p>
            <a:r>
              <a:rPr b="1" lang="en-CA" sz="1800" spc="-1">
                <a:latin typeface="Source Sans Pro"/>
              </a:rPr>
              <a:t>Tab Options</a:t>
            </a:r>
            <a:endParaRPr/>
          </a:p>
        </p:txBody>
      </p:sp>
      <p:sp>
        <p:nvSpPr>
          <p:cNvPr id="112" name="TextShape 10"/>
          <p:cNvSpPr txBox="1"/>
          <p:nvPr/>
        </p:nvSpPr>
        <p:spPr>
          <a:xfrm>
            <a:off x="8640000" y="6048000"/>
            <a:ext cx="1296000" cy="378720"/>
          </a:xfrm>
          <a:prstGeom prst="rect">
            <a:avLst/>
          </a:prstGeom>
          <a:noFill/>
          <a:ln w="36000">
            <a:noFill/>
          </a:ln>
        </p:spPr>
        <p:txBody>
          <a:bodyPr lIns="90000" rIns="90000" tIns="45000" bIns="45000"/>
          <a:p>
            <a:r>
              <a:rPr b="1" lang="en-CA" sz="1800" spc="-1">
                <a:latin typeface="Source Sans Pro"/>
              </a:rPr>
              <a:t>Console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CA" sz="3390" spc="-1">
                <a:latin typeface="Source Sans Pro Black"/>
              </a:rPr>
              <a:t>Arduino IDE</a:t>
            </a:r>
            <a:endParaRPr/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2160000" y="1983600"/>
            <a:ext cx="5616000" cy="2840400"/>
          </a:xfrm>
          <a:prstGeom prst="rect">
            <a:avLst/>
          </a:prstGeom>
          <a:ln w="360000">
            <a:noFill/>
          </a:ln>
        </p:spPr>
      </p:pic>
      <p:sp>
        <p:nvSpPr>
          <p:cNvPr id="115" name="TextShape 2"/>
          <p:cNvSpPr txBox="1"/>
          <p:nvPr/>
        </p:nvSpPr>
        <p:spPr>
          <a:xfrm>
            <a:off x="2088000" y="5572800"/>
            <a:ext cx="2592000" cy="378720"/>
          </a:xfrm>
          <a:prstGeom prst="rect">
            <a:avLst/>
          </a:prstGeom>
          <a:noFill/>
          <a:ln w="36000">
            <a:noFill/>
          </a:ln>
        </p:spPr>
        <p:txBody>
          <a:bodyPr lIns="90000" rIns="90000" tIns="45000" bIns="45000"/>
          <a:p>
            <a:r>
              <a:rPr b="1" lang="en-CA" sz="1800" spc="-1">
                <a:latin typeface="Source Sans Pro"/>
              </a:rPr>
              <a:t>Compile</a:t>
            </a:r>
            <a:endParaRPr/>
          </a:p>
        </p:txBody>
      </p:sp>
      <p:sp>
        <p:nvSpPr>
          <p:cNvPr id="116" name="TextShape 3"/>
          <p:cNvSpPr txBox="1"/>
          <p:nvPr/>
        </p:nvSpPr>
        <p:spPr>
          <a:xfrm>
            <a:off x="2664000" y="5284800"/>
            <a:ext cx="2088000" cy="378720"/>
          </a:xfrm>
          <a:prstGeom prst="rect">
            <a:avLst/>
          </a:prstGeom>
          <a:noFill/>
          <a:ln w="36000">
            <a:noFill/>
          </a:ln>
        </p:spPr>
        <p:txBody>
          <a:bodyPr lIns="90000" rIns="90000" tIns="45000" bIns="45000"/>
          <a:p>
            <a:r>
              <a:rPr b="1" lang="en-CA" sz="1800" spc="-1">
                <a:latin typeface="Source Sans Pro"/>
              </a:rPr>
              <a:t>Upload</a:t>
            </a:r>
            <a:endParaRPr/>
          </a:p>
        </p:txBody>
      </p:sp>
      <p:sp>
        <p:nvSpPr>
          <p:cNvPr id="117" name="TextShape 4"/>
          <p:cNvSpPr txBox="1"/>
          <p:nvPr/>
        </p:nvSpPr>
        <p:spPr>
          <a:xfrm>
            <a:off x="3168000" y="4780800"/>
            <a:ext cx="1872000" cy="378720"/>
          </a:xfrm>
          <a:prstGeom prst="rect">
            <a:avLst/>
          </a:prstGeom>
          <a:noFill/>
          <a:ln w="36000">
            <a:noFill/>
          </a:ln>
        </p:spPr>
        <p:txBody>
          <a:bodyPr lIns="90000" rIns="90000" tIns="45000" bIns="45000"/>
          <a:p>
            <a:r>
              <a:rPr b="1" lang="en-CA" sz="1800" spc="-1">
                <a:latin typeface="Source Sans Pro"/>
              </a:rPr>
              <a:t>New</a:t>
            </a:r>
            <a:endParaRPr/>
          </a:p>
        </p:txBody>
      </p:sp>
      <p:sp>
        <p:nvSpPr>
          <p:cNvPr id="118" name="TextShape 5"/>
          <p:cNvSpPr txBox="1"/>
          <p:nvPr/>
        </p:nvSpPr>
        <p:spPr>
          <a:xfrm>
            <a:off x="3672000" y="4536000"/>
            <a:ext cx="1296000" cy="378720"/>
          </a:xfrm>
          <a:prstGeom prst="rect">
            <a:avLst/>
          </a:prstGeom>
          <a:noFill/>
          <a:ln w="36000">
            <a:noFill/>
          </a:ln>
        </p:spPr>
        <p:txBody>
          <a:bodyPr lIns="90000" rIns="90000" tIns="45000" bIns="45000"/>
          <a:p>
            <a:r>
              <a:rPr b="1" lang="en-CA" sz="1800" spc="-1">
                <a:latin typeface="Source Sans Pro"/>
              </a:rPr>
              <a:t>Open</a:t>
            </a:r>
            <a:endParaRPr/>
          </a:p>
        </p:txBody>
      </p:sp>
      <p:sp>
        <p:nvSpPr>
          <p:cNvPr id="119" name="TextShape 6"/>
          <p:cNvSpPr txBox="1"/>
          <p:nvPr/>
        </p:nvSpPr>
        <p:spPr>
          <a:xfrm>
            <a:off x="4104000" y="4276800"/>
            <a:ext cx="936000" cy="378720"/>
          </a:xfrm>
          <a:prstGeom prst="rect">
            <a:avLst/>
          </a:prstGeom>
          <a:noFill/>
          <a:ln w="36000">
            <a:noFill/>
          </a:ln>
        </p:spPr>
        <p:txBody>
          <a:bodyPr lIns="90000" rIns="90000" tIns="45000" bIns="45000"/>
          <a:p>
            <a:r>
              <a:rPr b="1" lang="en-CA" sz="1800" spc="-1">
                <a:latin typeface="Source Sans Pro"/>
              </a:rPr>
              <a:t>Save</a:t>
            </a:r>
            <a:endParaRPr/>
          </a:p>
        </p:txBody>
      </p:sp>
      <p:sp>
        <p:nvSpPr>
          <p:cNvPr id="120" name="Line 7"/>
          <p:cNvSpPr/>
          <p:nvPr/>
        </p:nvSpPr>
        <p:spPr>
          <a:xfrm>
            <a:off x="2520000" y="3024000"/>
            <a:ext cx="0" cy="2520000"/>
          </a:xfrm>
          <a:prstGeom prst="line">
            <a:avLst/>
          </a:prstGeom>
          <a:ln w="36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Line 8"/>
          <p:cNvSpPr/>
          <p:nvPr/>
        </p:nvSpPr>
        <p:spPr>
          <a:xfrm>
            <a:off x="2952000" y="3096000"/>
            <a:ext cx="0" cy="2160000"/>
          </a:xfrm>
          <a:prstGeom prst="line">
            <a:avLst/>
          </a:prstGeom>
          <a:ln w="36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Line 9"/>
          <p:cNvSpPr/>
          <p:nvPr/>
        </p:nvSpPr>
        <p:spPr>
          <a:xfrm>
            <a:off x="3384000" y="2952000"/>
            <a:ext cx="0" cy="1800000"/>
          </a:xfrm>
          <a:prstGeom prst="line">
            <a:avLst/>
          </a:prstGeom>
          <a:ln w="36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Line 10"/>
          <p:cNvSpPr/>
          <p:nvPr/>
        </p:nvSpPr>
        <p:spPr>
          <a:xfrm>
            <a:off x="4320000" y="3024000"/>
            <a:ext cx="0" cy="1224000"/>
          </a:xfrm>
          <a:prstGeom prst="line">
            <a:avLst/>
          </a:prstGeom>
          <a:ln w="36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Line 11"/>
          <p:cNvSpPr/>
          <p:nvPr/>
        </p:nvSpPr>
        <p:spPr>
          <a:xfrm>
            <a:off x="3888000" y="3024000"/>
            <a:ext cx="0" cy="1440000"/>
          </a:xfrm>
          <a:prstGeom prst="line">
            <a:avLst/>
          </a:prstGeom>
          <a:ln w="36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Application>LibreOffice/5.0.2.2$Linux_X86_64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2015-11-05T11:43:05Z</dcterms:created>
  <dc:language>en-CA</dc:language>
  <dcterms:modified xsi:type="dcterms:W3CDTF">2015-11-07T10:12:09Z</dcterms:modified>
  <cp:revision>157</cp:revision>
</cp:coreProperties>
</file>